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346" r:id="rId3"/>
    <p:sldId id="347" r:id="rId4"/>
    <p:sldId id="348" r:id="rId5"/>
    <p:sldId id="349" r:id="rId6"/>
    <p:sldId id="350" r:id="rId7"/>
    <p:sldId id="351" r:id="rId8"/>
    <p:sldId id="352" r:id="rId9"/>
    <p:sldId id="353" r:id="rId10"/>
    <p:sldId id="354" r:id="rId11"/>
    <p:sldId id="355" r:id="rId12"/>
    <p:sldId id="356" r:id="rId13"/>
    <p:sldId id="357" r:id="rId14"/>
    <p:sldId id="358" r:id="rId15"/>
    <p:sldId id="359" r:id="rId16"/>
    <p:sldId id="360" r:id="rId17"/>
    <p:sldId id="361" r:id="rId18"/>
    <p:sldId id="362" r:id="rId19"/>
    <p:sldId id="363" r:id="rId20"/>
    <p:sldId id="28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749"/>
    <a:srgbClr val="00427A"/>
    <a:srgbClr val="0095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94"/>
  </p:normalViewPr>
  <p:slideViewPr>
    <p:cSldViewPr snapToGrid="0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Station A</c:v>
                </c:pt>
              </c:strCache>
            </c:strRef>
          </c:tx>
          <c:spPr>
            <a:ln w="25400" cap="flat">
              <a:solidFill>
                <a:srgbClr val="4472C4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4472C4"/>
              </a:solidFill>
              <a:ln w="9525" cap="flat">
                <a:solidFill>
                  <a:srgbClr val="4472C4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D1</c:v>
                </c:pt>
                <c:pt idx="1">
                  <c:v>D2</c:v>
                </c:pt>
                <c:pt idx="2">
                  <c:v>D3</c:v>
                </c:pt>
                <c:pt idx="3">
                  <c:v>D4</c:v>
                </c:pt>
                <c:pt idx="4">
                  <c:v>D5</c:v>
                </c:pt>
                <c:pt idx="5">
                  <c:v>D6</c:v>
                </c:pt>
                <c:pt idx="6">
                  <c:v>D7</c:v>
                </c:pt>
                <c:pt idx="7">
                  <c:v>D8</c:v>
                </c:pt>
                <c:pt idx="8">
                  <c:v>D9</c:v>
                </c:pt>
                <c:pt idx="9">
                  <c:v>D10</c:v>
                </c:pt>
                <c:pt idx="10">
                  <c:v>D11</c:v>
                </c:pt>
                <c:pt idx="11">
                  <c:v>D12</c:v>
                </c:pt>
                <c:pt idx="12">
                  <c:v>D13</c:v>
                </c:pt>
                <c:pt idx="13">
                  <c:v>D14</c:v>
                </c:pt>
                <c:pt idx="14">
                  <c:v>D15</c:v>
                </c:pt>
                <c:pt idx="15">
                  <c:v>D16</c:v>
                </c:pt>
                <c:pt idx="16">
                  <c:v>D17</c:v>
                </c:pt>
                <c:pt idx="17">
                  <c:v>D18</c:v>
                </c:pt>
                <c:pt idx="18">
                  <c:v>D19</c:v>
                </c:pt>
                <c:pt idx="19">
                  <c:v>D20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20.88</c:v>
                </c:pt>
                <c:pt idx="1">
                  <c:v>20.46</c:v>
                </c:pt>
                <c:pt idx="2">
                  <c:v>21.02</c:v>
                </c:pt>
                <c:pt idx="3">
                  <c:v>21.91</c:v>
                </c:pt>
                <c:pt idx="4">
                  <c:v>21.99</c:v>
                </c:pt>
                <c:pt idx="5">
                  <c:v>20.83</c:v>
                </c:pt>
                <c:pt idx="6">
                  <c:v>22.05</c:v>
                </c:pt>
                <c:pt idx="7">
                  <c:v>21.77</c:v>
                </c:pt>
                <c:pt idx="8">
                  <c:v>22.05</c:v>
                </c:pt>
                <c:pt idx="9">
                  <c:v>22.57</c:v>
                </c:pt>
                <c:pt idx="10">
                  <c:v>22.7</c:v>
                </c:pt>
                <c:pt idx="11">
                  <c:v>23.62</c:v>
                </c:pt>
                <c:pt idx="12">
                  <c:v>23.54</c:v>
                </c:pt>
                <c:pt idx="13">
                  <c:v>23.48</c:v>
                </c:pt>
                <c:pt idx="14">
                  <c:v>23.91</c:v>
                </c:pt>
                <c:pt idx="15">
                  <c:v>24.11</c:v>
                </c:pt>
                <c:pt idx="16">
                  <c:v>24.96</c:v>
                </c:pt>
                <c:pt idx="17">
                  <c:v>24.37</c:v>
                </c:pt>
                <c:pt idx="18">
                  <c:v>24.89</c:v>
                </c:pt>
                <c:pt idx="19">
                  <c:v>24.57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1D6-4C44-9FFB-01E490F9AFA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Station B</c:v>
                </c:pt>
              </c:strCache>
            </c:strRef>
          </c:tx>
          <c:spPr>
            <a:ln w="25400" cap="flat">
              <a:solidFill>
                <a:srgbClr val="ED7D31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ED7D31"/>
              </a:solidFill>
              <a:ln w="9525" cap="flat">
                <a:solidFill>
                  <a:srgbClr val="ED7D31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D1</c:v>
                </c:pt>
                <c:pt idx="1">
                  <c:v>D2</c:v>
                </c:pt>
                <c:pt idx="2">
                  <c:v>D3</c:v>
                </c:pt>
                <c:pt idx="3">
                  <c:v>D4</c:v>
                </c:pt>
                <c:pt idx="4">
                  <c:v>D5</c:v>
                </c:pt>
                <c:pt idx="5">
                  <c:v>D6</c:v>
                </c:pt>
                <c:pt idx="6">
                  <c:v>D7</c:v>
                </c:pt>
                <c:pt idx="7">
                  <c:v>D8</c:v>
                </c:pt>
                <c:pt idx="8">
                  <c:v>D9</c:v>
                </c:pt>
                <c:pt idx="9">
                  <c:v>D10</c:v>
                </c:pt>
                <c:pt idx="10">
                  <c:v>D11</c:v>
                </c:pt>
                <c:pt idx="11">
                  <c:v>D12</c:v>
                </c:pt>
                <c:pt idx="12">
                  <c:v>D13</c:v>
                </c:pt>
                <c:pt idx="13">
                  <c:v>D14</c:v>
                </c:pt>
                <c:pt idx="14">
                  <c:v>D15</c:v>
                </c:pt>
                <c:pt idx="15">
                  <c:v>D16</c:v>
                </c:pt>
                <c:pt idx="16">
                  <c:v>D17</c:v>
                </c:pt>
                <c:pt idx="17">
                  <c:v>D18</c:v>
                </c:pt>
                <c:pt idx="18">
                  <c:v>D19</c:v>
                </c:pt>
                <c:pt idx="19">
                  <c:v>D20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21.38</c:v>
                </c:pt>
                <c:pt idx="1">
                  <c:v>20.96</c:v>
                </c:pt>
                <c:pt idx="2">
                  <c:v>21.52</c:v>
                </c:pt>
                <c:pt idx="3">
                  <c:v>22.41</c:v>
                </c:pt>
                <c:pt idx="4">
                  <c:v>22.49</c:v>
                </c:pt>
                <c:pt idx="5">
                  <c:v>21.33</c:v>
                </c:pt>
                <c:pt idx="6">
                  <c:v>22.55</c:v>
                </c:pt>
                <c:pt idx="7">
                  <c:v>22.27</c:v>
                </c:pt>
                <c:pt idx="8">
                  <c:v>22.55</c:v>
                </c:pt>
                <c:pt idx="9">
                  <c:v>23.07</c:v>
                </c:pt>
                <c:pt idx="10">
                  <c:v>23.2</c:v>
                </c:pt>
                <c:pt idx="11">
                  <c:v>24.12</c:v>
                </c:pt>
                <c:pt idx="12">
                  <c:v>24.04</c:v>
                </c:pt>
                <c:pt idx="13">
                  <c:v>23.98</c:v>
                </c:pt>
                <c:pt idx="14">
                  <c:v>24.41</c:v>
                </c:pt>
                <c:pt idx="15">
                  <c:v>24.61</c:v>
                </c:pt>
                <c:pt idx="16">
                  <c:v>25.46</c:v>
                </c:pt>
                <c:pt idx="17">
                  <c:v>24.87</c:v>
                </c:pt>
                <c:pt idx="18">
                  <c:v>25.39</c:v>
                </c:pt>
                <c:pt idx="19">
                  <c:v>25.07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1D6-4C44-9FFB-01E490F9AFA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Station C</c:v>
                </c:pt>
              </c:strCache>
            </c:strRef>
          </c:tx>
          <c:spPr>
            <a:ln w="25400" cap="flat">
              <a:solidFill>
                <a:srgbClr val="A5A5A5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A5A5A5"/>
              </a:solidFill>
              <a:ln w="9525" cap="flat">
                <a:solidFill>
                  <a:srgbClr val="A5A5A5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D1</c:v>
                </c:pt>
                <c:pt idx="1">
                  <c:v>D2</c:v>
                </c:pt>
                <c:pt idx="2">
                  <c:v>D3</c:v>
                </c:pt>
                <c:pt idx="3">
                  <c:v>D4</c:v>
                </c:pt>
                <c:pt idx="4">
                  <c:v>D5</c:v>
                </c:pt>
                <c:pt idx="5">
                  <c:v>D6</c:v>
                </c:pt>
                <c:pt idx="6">
                  <c:v>D7</c:v>
                </c:pt>
                <c:pt idx="7">
                  <c:v>D8</c:v>
                </c:pt>
                <c:pt idx="8">
                  <c:v>D9</c:v>
                </c:pt>
                <c:pt idx="9">
                  <c:v>D10</c:v>
                </c:pt>
                <c:pt idx="10">
                  <c:v>D11</c:v>
                </c:pt>
                <c:pt idx="11">
                  <c:v>D12</c:v>
                </c:pt>
                <c:pt idx="12">
                  <c:v>D13</c:v>
                </c:pt>
                <c:pt idx="13">
                  <c:v>D14</c:v>
                </c:pt>
                <c:pt idx="14">
                  <c:v>D15</c:v>
                </c:pt>
                <c:pt idx="15">
                  <c:v>D16</c:v>
                </c:pt>
                <c:pt idx="16">
                  <c:v>D17</c:v>
                </c:pt>
                <c:pt idx="17">
                  <c:v>D18</c:v>
                </c:pt>
                <c:pt idx="18">
                  <c:v>D19</c:v>
                </c:pt>
                <c:pt idx="19">
                  <c:v>D20</c:v>
                </c:pt>
              </c:strCache>
            </c:strRef>
          </c:cat>
          <c:val>
            <c:numRef>
              <c:f>Sheet1!$D$2:$D$21</c:f>
              <c:numCache>
                <c:formatCode>General</c:formatCode>
                <c:ptCount val="20"/>
                <c:pt idx="0">
                  <c:v>20.48</c:v>
                </c:pt>
                <c:pt idx="1">
                  <c:v>20.060000000000002</c:v>
                </c:pt>
                <c:pt idx="2">
                  <c:v>20.62</c:v>
                </c:pt>
                <c:pt idx="3">
                  <c:v>21.51</c:v>
                </c:pt>
                <c:pt idx="4">
                  <c:v>21.59</c:v>
                </c:pt>
                <c:pt idx="5">
                  <c:v>20.43</c:v>
                </c:pt>
                <c:pt idx="6">
                  <c:v>21.650000000000002</c:v>
                </c:pt>
                <c:pt idx="7">
                  <c:v>21.37</c:v>
                </c:pt>
                <c:pt idx="8">
                  <c:v>21.650000000000002</c:v>
                </c:pt>
                <c:pt idx="9">
                  <c:v>22.17</c:v>
                </c:pt>
                <c:pt idx="10">
                  <c:v>22.3</c:v>
                </c:pt>
                <c:pt idx="11">
                  <c:v>23.220000000000002</c:v>
                </c:pt>
                <c:pt idx="12">
                  <c:v>23.14</c:v>
                </c:pt>
                <c:pt idx="13">
                  <c:v>23.080000000000002</c:v>
                </c:pt>
                <c:pt idx="14">
                  <c:v>23.51</c:v>
                </c:pt>
                <c:pt idx="15">
                  <c:v>23.71</c:v>
                </c:pt>
                <c:pt idx="16">
                  <c:v>24.560000000000002</c:v>
                </c:pt>
                <c:pt idx="17">
                  <c:v>23.970000000000002</c:v>
                </c:pt>
                <c:pt idx="18">
                  <c:v>24.490000000000002</c:v>
                </c:pt>
                <c:pt idx="19">
                  <c:v>24.17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1D6-4C44-9FFB-01E490F9AF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Day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030A1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Temperature (°C)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030A1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  <c:showDLblsOverMax val="1"/>
  </c:chart>
  <c:spPr>
    <a:solidFill>
      <a:schemeClr val="bg1"/>
    </a:solidFill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rgbClr val="5B9BD5"/>
            </a:solidFill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1 head</c:v>
                </c:pt>
                <c:pt idx="1">
                  <c:v>2 heads</c:v>
                </c:pt>
                <c:pt idx="2">
                  <c:v>4 heads</c:v>
                </c:pt>
                <c:pt idx="3">
                  <c:v>8 heads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0.68</c:v>
                </c:pt>
                <c:pt idx="1">
                  <c:v>0.72</c:v>
                </c:pt>
                <c:pt idx="2">
                  <c:v>0.74</c:v>
                </c:pt>
                <c:pt idx="3">
                  <c:v>0.73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BF-8541-A4AC-24EF840E90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#Heads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Accuracy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solidFill>
      <a:schemeClr val="bg1"/>
    </a:solidFill>
    <a:ln>
      <a:noFill/>
    </a:ln>
    <a:effectLst/>
  </c:spPr>
  <c:externalData r:id="rId1">
    <c:autoUpdate val="0"/>
  </c:externalData>
</c:chartSpace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5685EE-3D40-0A4E-BB88-46887330FC0A}" type="datetimeFigureOut">
              <a:rPr lang="en-US" smtClean="0"/>
              <a:t>9/29/25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752F2A-FA59-1746-ABA5-28C394E5E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25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olo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63CE9-5A18-2F6D-2BDB-54024EE575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5570" y="4184850"/>
            <a:ext cx="9144000" cy="816192"/>
          </a:xfrm>
        </p:spPr>
        <p:txBody>
          <a:bodyPr anchor="b">
            <a:normAutofit/>
          </a:bodyPr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</a:t>
            </a:r>
            <a:endParaRPr lang="en-US" dirty="0"/>
          </a:p>
        </p:txBody>
      </p:sp>
      <p:sp>
        <p:nvSpPr>
          <p:cNvPr id="10" name="Date Placeholder 1">
            <a:extLst>
              <a:ext uri="{FF2B5EF4-FFF2-40B4-BE49-F238E27FC236}">
                <a16:creationId xmlns:a16="http://schemas.microsoft.com/office/drawing/2014/main" id="{C19BF7E5-ED45-E4D7-8DD2-E8A3757D1F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5570" y="5901563"/>
            <a:ext cx="4077660" cy="365125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6F2FB5F-D553-C945-B874-A642CC0C851F}" type="datetime3">
              <a:rPr lang="en-IE" smtClean="0"/>
              <a:pPr/>
              <a:t>29 September 2025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48403D-CA02-EE11-96CC-8E09913F647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570" y="662410"/>
            <a:ext cx="4921049" cy="302352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CDEDBC2-BC30-A9CA-49BA-CCA6F9CEB8A7}"/>
              </a:ext>
            </a:extLst>
          </p:cNvPr>
          <p:cNvSpPr txBox="1">
            <a:spLocks/>
          </p:cNvSpPr>
          <p:nvPr userDrawn="1"/>
        </p:nvSpPr>
        <p:spPr>
          <a:xfrm>
            <a:off x="775570" y="4975355"/>
            <a:ext cx="9144000" cy="816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kern="1200">
                <a:solidFill>
                  <a:srgbClr val="00959F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GB" sz="3500" b="0" dirty="0">
                <a:solidFill>
                  <a:schemeClr val="bg1"/>
                </a:solidFill>
              </a:rPr>
              <a:t>Andrew Parnell</a:t>
            </a:r>
            <a:endParaRPr lang="en-US" sz="32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987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int mediu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167D2C-5176-1ED3-A328-C37831632F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52165" y="3305069"/>
            <a:ext cx="8928728" cy="35529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F83037B-3C53-AD11-3C53-4E910F029F0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175" y="0"/>
            <a:ext cx="12188825" cy="685978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433CFB9-3CD0-7249-3875-4CDCC3265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0788"/>
            <a:ext cx="10515600" cy="1325563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604C136-FB56-3E5C-714E-C7C451450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6351"/>
            <a:ext cx="8348602" cy="3668564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66193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int l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C7DCCB-0C89-D983-30F6-838DCED371A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6117" y="656799"/>
            <a:ext cx="11071312" cy="62012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A480F3-BC76-00B6-24D5-C07DB00D847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179" y="251012"/>
            <a:ext cx="12188821" cy="68597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57DC5C-07B9-1D3E-E60F-4C4449E40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0788"/>
            <a:ext cx="10515600" cy="1325563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138B3-4A13-4988-0617-30422C752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6351"/>
            <a:ext cx="8348602" cy="3668564"/>
          </a:xfrm>
        </p:spPr>
        <p:txBody>
          <a:bodyPr/>
          <a:lstStyle>
            <a:lvl1pPr marL="0" indent="0">
              <a:buNone/>
              <a:defRPr>
                <a:solidFill>
                  <a:srgbClr val="00959F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0134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int dar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98423E0-7FF4-AD5A-A90B-2A9E4134C1A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88573" y="1468037"/>
            <a:ext cx="9622971" cy="53899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2E33A7B-C77A-0333-901F-1F517FC1279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3176" y="0"/>
            <a:ext cx="12188821" cy="6859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BAE34A2-289C-9C29-7331-CFD9F1AE7D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5389" y="1060256"/>
            <a:ext cx="6336026" cy="3668564"/>
          </a:xfrm>
        </p:spPr>
        <p:txBody>
          <a:bodyPr>
            <a:normAutofit/>
          </a:bodyPr>
          <a:lstStyle>
            <a:lvl1pPr marL="0" indent="0" algn="r">
              <a:buNone/>
              <a:defRPr sz="36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6023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63CE9-5A18-2F6D-2BDB-54024EE575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5570" y="4184850"/>
            <a:ext cx="9144000" cy="816192"/>
          </a:xfrm>
        </p:spPr>
        <p:txBody>
          <a:bodyPr anchor="b">
            <a:normAutofit/>
          </a:bodyPr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Presentation title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95EAAC-03A2-8D88-C693-5373EC4D999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570" y="661140"/>
            <a:ext cx="4921049" cy="3023526"/>
          </a:xfrm>
          <a:prstGeom prst="rect">
            <a:avLst/>
          </a:prstGeom>
        </p:spPr>
      </p:pic>
      <p:sp>
        <p:nvSpPr>
          <p:cNvPr id="10" name="Date Placeholder 1">
            <a:extLst>
              <a:ext uri="{FF2B5EF4-FFF2-40B4-BE49-F238E27FC236}">
                <a16:creationId xmlns:a16="http://schemas.microsoft.com/office/drawing/2014/main" id="{C19BF7E5-ED45-E4D7-8DD2-E8A3757D1F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5570" y="5901563"/>
            <a:ext cx="4077660" cy="365125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6F2FB5F-D553-C945-B874-A642CC0C851F}" type="datetime3">
              <a:rPr lang="en-IE" smtClean="0"/>
              <a:pPr/>
              <a:t>29 September 2025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BF4638-05BC-68BF-F886-C5874806A86A}"/>
              </a:ext>
            </a:extLst>
          </p:cNvPr>
          <p:cNvSpPr txBox="1">
            <a:spLocks/>
          </p:cNvSpPr>
          <p:nvPr userDrawn="1"/>
        </p:nvSpPr>
        <p:spPr>
          <a:xfrm>
            <a:off x="775570" y="4975355"/>
            <a:ext cx="9144000" cy="816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kern="1200">
                <a:solidFill>
                  <a:srgbClr val="00959F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GB" sz="3500" b="0" dirty="0">
                <a:solidFill>
                  <a:schemeClr val="bg1"/>
                </a:solidFill>
              </a:rPr>
              <a:t>Presentation</a:t>
            </a:r>
            <a:r>
              <a:rPr lang="en-GB" sz="3200" b="0" dirty="0">
                <a:solidFill>
                  <a:schemeClr val="bg1"/>
                </a:solidFill>
              </a:rPr>
              <a:t> subtitle</a:t>
            </a:r>
            <a:endParaRPr lang="en-US" sz="32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839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L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9FE3EDE-25F4-E49F-B1D6-86A03CE1B128}"/>
              </a:ext>
            </a:extLst>
          </p:cNvPr>
          <p:cNvSpPr txBox="1">
            <a:spLocks/>
          </p:cNvSpPr>
          <p:nvPr userDrawn="1"/>
        </p:nvSpPr>
        <p:spPr>
          <a:xfrm>
            <a:off x="775570" y="4975355"/>
            <a:ext cx="9144000" cy="816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kern="1200">
                <a:solidFill>
                  <a:srgbClr val="00959F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r>
              <a:rPr lang="en-GB" sz="3500" b="0" dirty="0">
                <a:solidFill>
                  <a:srgbClr val="00427A"/>
                </a:solidFill>
              </a:rPr>
              <a:t>Presentation</a:t>
            </a:r>
            <a:r>
              <a:rPr lang="en-GB" sz="3200" b="0" dirty="0">
                <a:solidFill>
                  <a:srgbClr val="00427A"/>
                </a:solidFill>
              </a:rPr>
              <a:t> subtitle</a:t>
            </a:r>
            <a:endParaRPr lang="en-US" sz="3200" b="0" dirty="0">
              <a:solidFill>
                <a:srgbClr val="00427A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463CE9-5A18-2F6D-2BDB-54024EE575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5570" y="4184850"/>
            <a:ext cx="9144000" cy="816192"/>
          </a:xfrm>
        </p:spPr>
        <p:txBody>
          <a:bodyPr anchor="b">
            <a:normAutofit/>
          </a:bodyPr>
          <a:lstStyle>
            <a:lvl1pPr algn="l">
              <a:defRPr sz="4500">
                <a:solidFill>
                  <a:srgbClr val="00959F"/>
                </a:solidFill>
              </a:defRPr>
            </a:lvl1pPr>
          </a:lstStyle>
          <a:p>
            <a:r>
              <a:rPr lang="en-GB" dirty="0"/>
              <a:t>Presentation title</a:t>
            </a:r>
            <a:endParaRPr lang="en-US" dirty="0"/>
          </a:p>
        </p:txBody>
      </p:sp>
      <p:sp>
        <p:nvSpPr>
          <p:cNvPr id="10" name="Date Placeholder 1">
            <a:extLst>
              <a:ext uri="{FF2B5EF4-FFF2-40B4-BE49-F238E27FC236}">
                <a16:creationId xmlns:a16="http://schemas.microsoft.com/office/drawing/2014/main" id="{C19BF7E5-ED45-E4D7-8DD2-E8A3757D1F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5570" y="5901563"/>
            <a:ext cx="4077660" cy="365125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00427A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16F2FB5F-D553-C945-B874-A642CC0C851F}" type="datetime3">
              <a:rPr lang="en-IE" smtClean="0"/>
              <a:pPr/>
              <a:t>29 September 2025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E57DE2-DEBB-B17B-3186-6B7F239D4C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70858" y="764010"/>
            <a:ext cx="4921049" cy="302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366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936AE-C30A-53BD-4925-C496BE6C4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265C0-0ACE-3E63-95B9-D176766F2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1563B-497A-31DF-3662-C17ACF7D3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70AD6-AAEF-8A4F-2919-ED9A3F9B5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4C77-022D-3743-A04E-645624933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690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F2AFB-F4C4-719F-41DE-8454632EB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8354952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AA946-8443-8B80-0497-6EB6FAAD0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71E3E-2DD5-AE03-E092-6934E2C4A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E6B2A-3B08-3B49-5EC6-5F1CF60C6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4C77-022D-3743-A04E-645624933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883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0CB63-89BA-5DA1-ABAC-95F644463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EC219-68C6-906B-6B38-F56C88CEA6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5E0A4-A8B0-2CA7-E857-19478981F7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34EDF8-107F-48D4-9168-408544498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D97297-368B-D76D-B573-F2EA9B4F5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4C77-022D-3743-A04E-645624933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390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E21E6-E145-FB62-1B42-F05F62D34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FA92D5-85D4-798F-6073-C1BBC39E8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41B856-F9DF-6501-6837-20D15C2FC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4C77-022D-3743-A04E-645624933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700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6B62E2-EFD1-BADE-5ADC-CDA692DD3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2CE0D8-9D28-4B5B-E0D8-6FD104DED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64C77-022D-3743-A04E-645624933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24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int Turquios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DF105-7039-1C6D-7FC1-89C7ACEF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0788"/>
            <a:ext cx="8348602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4C9D1A-B681-480B-51E4-53A881918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6351"/>
            <a:ext cx="8348602" cy="3668564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4390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5340C0-73B3-BCF7-0724-038E70BF7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C6D448-5D41-D2C8-31F6-3E2418064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8348602" cy="41492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23E6A-37C4-5F0F-726D-1ACD6A2313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18356"/>
            <a:ext cx="29759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Andrew Parnell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40BB7-8BAA-0B2D-4F0A-22069252AE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265096" y="6118356"/>
            <a:ext cx="19217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064C77-022D-3743-A04E-645624933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144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50" r:id="rId4"/>
    <p:sldLayoutId id="2147483651" r:id="rId5"/>
    <p:sldLayoutId id="2147483652" r:id="rId6"/>
    <p:sldLayoutId id="2147483654" r:id="rId7"/>
    <p:sldLayoutId id="2147483655" r:id="rId8"/>
    <p:sldLayoutId id="2147483662" r:id="rId9"/>
    <p:sldLayoutId id="2147483664" r:id="rId10"/>
    <p:sldLayoutId id="2147483665" r:id="rId11"/>
    <p:sldLayoutId id="2147483666" r:id="rId12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959F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427A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427A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427A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27A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427A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E127A-D7C1-984F-9005-D54B2E23A7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Class 7: Graph Neural Networks for Weather Forecasting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824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F99FF-0164-C06A-CF24-3B4C28FC7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 for Weather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D8C3E-7BC7-E599-C334-671E1298A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02161" cy="41492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Each station records multiple variables over time (temp, rain, humidity).</a:t>
            </a:r>
          </a:p>
          <a:p>
            <a:r>
              <a:rPr lang="en-US" dirty="0"/>
              <a:t>Edges capture spatial relations: adjacency can be based on geographic distance or correlation.</a:t>
            </a:r>
          </a:p>
          <a:p>
            <a:r>
              <a:rPr lang="en-US" dirty="0"/>
              <a:t>Goal: predict next‑day weather for each station using past observations and graph structure.</a:t>
            </a:r>
          </a:p>
        </p:txBody>
      </p:sp>
      <p:graphicFrame>
        <p:nvGraphicFramePr>
          <p:cNvPr id="4" name="Chart 0">
            <a:extLst>
              <a:ext uri="{FF2B5EF4-FFF2-40B4-BE49-F238E27FC236}">
                <a16:creationId xmlns:a16="http://schemas.microsoft.com/office/drawing/2014/main" id="{8B9C3B56-60AC-DBE5-2042-5FB850BD9E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6918093"/>
              </p:ext>
            </p:extLst>
          </p:nvPr>
        </p:nvGraphicFramePr>
        <p:xfrm>
          <a:off x="6018325" y="1958360"/>
          <a:ext cx="5608320" cy="3169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74224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705C9-E197-3D79-1D63-3FCF05F5D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1AEB-27D1-4305-1410-9779E5925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Nodes correspond to stations</a:t>
            </a:r>
          </a:p>
          <a:p>
            <a:r>
              <a:rPr lang="en-US" dirty="0"/>
              <a:t>Edges connect nearby stations (e.g., B connected to A and C)</a:t>
            </a:r>
          </a:p>
          <a:p>
            <a:r>
              <a:rPr lang="en-US" dirty="0"/>
              <a:t>Self‑loops added (diagonal 1s) for feature retention</a:t>
            </a:r>
          </a:p>
        </p:txBody>
      </p:sp>
      <p:graphicFrame>
        <p:nvGraphicFramePr>
          <p:cNvPr id="6" name="Table 0">
            <a:extLst>
              <a:ext uri="{FF2B5EF4-FFF2-40B4-BE49-F238E27FC236}">
                <a16:creationId xmlns:a16="http://schemas.microsoft.com/office/drawing/2014/main" id="{F186E66C-23A1-7761-22F7-86929AD186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1117989"/>
              </p:ext>
            </p:extLst>
          </p:nvPr>
        </p:nvGraphicFramePr>
        <p:xfrm>
          <a:off x="2655693" y="4383220"/>
          <a:ext cx="4145280" cy="1463040"/>
        </p:xfrm>
        <a:graphic>
          <a:graphicData uri="http://schemas.openxmlformats.org/drawingml/2006/table">
            <a:tbl>
              <a:tblPr/>
              <a:tblGrid>
                <a:gridCol w="9134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73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/>
                        <a:t>Station</a:t>
                      </a:r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A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B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C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A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B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C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9108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44419-C308-BB50-E967-207D3BF5D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Sliding windows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309AB0-5BAB-840F-D6BA-1D79888A2D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Create sequences of length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 (e.g., 5 days) for each node</a:t>
                </a:r>
              </a:p>
              <a:p>
                <a:r>
                  <a:rPr lang="en-US" dirty="0"/>
                  <a:t>Use past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US" dirty="0"/>
                  <a:t> observations to predict the next day</a:t>
                </a:r>
              </a:p>
              <a:p>
                <a:r>
                  <a:rPr lang="en-US" dirty="0"/>
                  <a:t>Combine node features into tensors of shape [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𝑛𝑜𝑑𝑒𝑠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×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×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𝑓𝑒𝑎𝑡𝑢𝑟𝑒𝑠</m:t>
                    </m:r>
                  </m:oMath>
                </a14:m>
                <a:r>
                  <a:rPr lang="en-US" dirty="0"/>
                  <a:t>]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8309AB0-5BAB-840F-D6BA-1D79888A2D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68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hape 2">
            <a:extLst>
              <a:ext uri="{FF2B5EF4-FFF2-40B4-BE49-F238E27FC236}">
                <a16:creationId xmlns:a16="http://schemas.microsoft.com/office/drawing/2014/main" id="{4F7959AC-02DD-5F39-CB99-0410ABCC74E5}"/>
              </a:ext>
            </a:extLst>
          </p:cNvPr>
          <p:cNvSpPr/>
          <p:nvPr/>
        </p:nvSpPr>
        <p:spPr>
          <a:xfrm>
            <a:off x="2876428" y="4851728"/>
            <a:ext cx="731520" cy="48768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DC7723E-1293-8820-6DD8-EFE7B4E61FFE}"/>
              </a:ext>
            </a:extLst>
          </p:cNvPr>
          <p:cNvSpPr/>
          <p:nvPr/>
        </p:nvSpPr>
        <p:spPr>
          <a:xfrm>
            <a:off x="2876428" y="5339408"/>
            <a:ext cx="7315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067" dirty="0">
                <a:solidFill>
                  <a:srgbClr val="000000"/>
                </a:solidFill>
              </a:rPr>
              <a:t>t-4</a:t>
            </a:r>
            <a:endParaRPr lang="en-US" sz="1067" dirty="0"/>
          </a:p>
        </p:txBody>
      </p:sp>
      <p:sp>
        <p:nvSpPr>
          <p:cNvPr id="6" name="Shape 4">
            <a:extLst>
              <a:ext uri="{FF2B5EF4-FFF2-40B4-BE49-F238E27FC236}">
                <a16:creationId xmlns:a16="http://schemas.microsoft.com/office/drawing/2014/main" id="{92A84C18-AA1B-4C88-44A5-CD53D3315B7B}"/>
              </a:ext>
            </a:extLst>
          </p:cNvPr>
          <p:cNvSpPr/>
          <p:nvPr/>
        </p:nvSpPr>
        <p:spPr>
          <a:xfrm>
            <a:off x="3668908" y="4851728"/>
            <a:ext cx="731520" cy="48768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72948BEC-4739-DE99-0852-E26B606846D7}"/>
              </a:ext>
            </a:extLst>
          </p:cNvPr>
          <p:cNvSpPr/>
          <p:nvPr/>
        </p:nvSpPr>
        <p:spPr>
          <a:xfrm>
            <a:off x="3668908" y="5339408"/>
            <a:ext cx="7315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067" dirty="0">
                <a:solidFill>
                  <a:srgbClr val="000000"/>
                </a:solidFill>
              </a:rPr>
              <a:t>t-3</a:t>
            </a:r>
            <a:endParaRPr lang="en-US" sz="1067" dirty="0"/>
          </a:p>
        </p:txBody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2AE30C47-CAD5-F512-0F62-45F5370A31A4}"/>
              </a:ext>
            </a:extLst>
          </p:cNvPr>
          <p:cNvSpPr/>
          <p:nvPr/>
        </p:nvSpPr>
        <p:spPr>
          <a:xfrm>
            <a:off x="4461388" y="4851728"/>
            <a:ext cx="731520" cy="48768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74833745-755A-7396-A35A-7C0153619673}"/>
              </a:ext>
            </a:extLst>
          </p:cNvPr>
          <p:cNvSpPr/>
          <p:nvPr/>
        </p:nvSpPr>
        <p:spPr>
          <a:xfrm>
            <a:off x="4461388" y="5339408"/>
            <a:ext cx="7315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067" dirty="0">
                <a:solidFill>
                  <a:srgbClr val="000000"/>
                </a:solidFill>
              </a:rPr>
              <a:t>t-2</a:t>
            </a:r>
            <a:endParaRPr lang="en-US" sz="1067" dirty="0"/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88213601-70F3-7038-4F09-96A70F085E5A}"/>
              </a:ext>
            </a:extLst>
          </p:cNvPr>
          <p:cNvSpPr/>
          <p:nvPr/>
        </p:nvSpPr>
        <p:spPr>
          <a:xfrm>
            <a:off x="5253868" y="4851728"/>
            <a:ext cx="731520" cy="48768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884FCEE2-90E8-91C6-BADD-2D118141CBE1}"/>
              </a:ext>
            </a:extLst>
          </p:cNvPr>
          <p:cNvSpPr/>
          <p:nvPr/>
        </p:nvSpPr>
        <p:spPr>
          <a:xfrm>
            <a:off x="5253868" y="5339408"/>
            <a:ext cx="7315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067" dirty="0">
                <a:solidFill>
                  <a:srgbClr val="000000"/>
                </a:solidFill>
              </a:rPr>
              <a:t>t-1</a:t>
            </a:r>
            <a:endParaRPr lang="en-US" sz="1067" dirty="0"/>
          </a:p>
        </p:txBody>
      </p:sp>
      <p:sp>
        <p:nvSpPr>
          <p:cNvPr id="12" name="Shape 10">
            <a:extLst>
              <a:ext uri="{FF2B5EF4-FFF2-40B4-BE49-F238E27FC236}">
                <a16:creationId xmlns:a16="http://schemas.microsoft.com/office/drawing/2014/main" id="{6DEB84B4-7A2A-3F72-0638-F8F6BECF5E3A}"/>
              </a:ext>
            </a:extLst>
          </p:cNvPr>
          <p:cNvSpPr/>
          <p:nvPr/>
        </p:nvSpPr>
        <p:spPr>
          <a:xfrm>
            <a:off x="6046348" y="4851728"/>
            <a:ext cx="731520" cy="487680"/>
          </a:xfrm>
          <a:prstGeom prst="rect">
            <a:avLst/>
          </a:prstGeom>
          <a:solidFill>
            <a:srgbClr val="D9E2F3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F8C5FB0F-C514-3B05-006A-41554BAC4526}"/>
              </a:ext>
            </a:extLst>
          </p:cNvPr>
          <p:cNvSpPr/>
          <p:nvPr/>
        </p:nvSpPr>
        <p:spPr>
          <a:xfrm>
            <a:off x="6046348" y="5339408"/>
            <a:ext cx="7315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067" dirty="0">
                <a:solidFill>
                  <a:srgbClr val="000000"/>
                </a:solidFill>
              </a:rPr>
              <a:t>t+1</a:t>
            </a:r>
            <a:endParaRPr lang="en-US" sz="1067" dirty="0"/>
          </a:p>
        </p:txBody>
      </p:sp>
    </p:spTree>
    <p:extLst>
      <p:ext uri="{BB962C8B-B14F-4D97-AF65-F5344CB8AC3E}">
        <p14:creationId xmlns:p14="http://schemas.microsoft.com/office/powerpoint/2010/main" val="339853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693CC-6FB4-2FD1-9F95-506F00992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implementation – forward pass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A2D77B7-C024-607D-B835-9E3935E344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095135" cy="414929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GCN forward pass using only NumPy</a:t>
                </a:r>
              </a:p>
              <a:p>
                <a:r>
                  <a:rPr lang="en-US" dirty="0"/>
                  <a:t>Add self‑loops to adjacency 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Â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+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Compute 𝐷 ̂^(−1/2)  </a:t>
                </a:r>
                <a:r>
                  <a:rPr lang="en-US" dirty="0" err="1"/>
                  <a:t>Â</a:t>
                </a:r>
                <a:r>
                  <a:rPr lang="en-US" dirty="0"/>
                  <a:t>𝐷 ̂^(−1/2)</a:t>
                </a:r>
              </a:p>
              <a:p>
                <a:r>
                  <a:rPr lang="en-US" dirty="0"/>
                  <a:t>Multiply </a:t>
                </a:r>
                <a:r>
                  <a:rPr lang="en-US" dirty="0" err="1"/>
                  <a:t>normalised</a:t>
                </a:r>
                <a:r>
                  <a:rPr lang="en-US" dirty="0"/>
                  <a:t> adjacency by features and weights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A2D77B7-C024-607D-B835-9E3935E344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095135" cy="4149290"/>
              </a:xfrm>
              <a:blipFill>
                <a:blip r:embed="rId2"/>
                <a:stretch>
                  <a:fillRect l="-2786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hape 2">
            <a:extLst>
              <a:ext uri="{FF2B5EF4-FFF2-40B4-BE49-F238E27FC236}">
                <a16:creationId xmlns:a16="http://schemas.microsoft.com/office/drawing/2014/main" id="{3C58D748-08A6-C38E-6347-0D224B760C75}"/>
              </a:ext>
            </a:extLst>
          </p:cNvPr>
          <p:cNvSpPr/>
          <p:nvPr/>
        </p:nvSpPr>
        <p:spPr>
          <a:xfrm>
            <a:off x="5021334" y="1690688"/>
            <a:ext cx="6498840" cy="3900268"/>
          </a:xfrm>
          <a:prstGeom prst="rect">
            <a:avLst/>
          </a:prstGeom>
          <a:solidFill>
            <a:srgbClr val="F7FAFC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7973C6F-B9BF-D224-9908-A8B87D5B5BF6}"/>
              </a:ext>
            </a:extLst>
          </p:cNvPr>
          <p:cNvSpPr/>
          <p:nvPr/>
        </p:nvSpPr>
        <p:spPr>
          <a:xfrm>
            <a:off x="5082294" y="1751647"/>
            <a:ext cx="6340332" cy="3705255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import numpy as np</a:t>
            </a:r>
            <a:endParaRPr lang="en-US" dirty="0"/>
          </a:p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 = np.array([[1,1,0],[1,1,1],[0,1,1]])</a:t>
            </a:r>
            <a:endParaRPr lang="en-US" dirty="0"/>
          </a:p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I = np.eye(3)</a:t>
            </a:r>
            <a:endParaRPr lang="en-US" dirty="0"/>
          </a:p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A_hat = A + I</a:t>
            </a:r>
            <a:endParaRPr lang="en-US" dirty="0"/>
          </a:p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# Degree matrix</a:t>
            </a:r>
            <a:endParaRPr lang="en-US" dirty="0"/>
          </a:p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D = np.diag(np.sum(A_hat, axis=1))</a:t>
            </a:r>
            <a:endParaRPr lang="en-US" dirty="0"/>
          </a:p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D_inv_sqrt = np.linalg.inv(np.sqrt(D))</a:t>
            </a:r>
            <a:endParaRPr lang="en-US" dirty="0"/>
          </a:p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A_norm = D_inv_sqrt @ A_hat @ D_inv_sqrt</a:t>
            </a:r>
            <a:endParaRPr lang="en-US" dirty="0"/>
          </a:p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H0 = np.array([[1],[2],[3]])</a:t>
            </a:r>
            <a:endParaRPr lang="en-US" dirty="0"/>
          </a:p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W = np.array([[1.5]])</a:t>
            </a:r>
            <a:endParaRPr lang="en-US" dirty="0"/>
          </a:p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H1 = A_norm @ H0 @ W</a:t>
            </a:r>
            <a:endParaRPr lang="en-US" dirty="0"/>
          </a:p>
          <a:p>
            <a:r>
              <a:rPr lang="en-US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print(H1)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499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6C42B-B4C3-E1F4-E8B8-432684EC7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Pytorch</a:t>
            </a:r>
            <a:r>
              <a:rPr lang="en-US" dirty="0"/>
              <a:t>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682F7-1F14-1419-22A6-42A0AA840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6406" cy="4149290"/>
          </a:xfrm>
        </p:spPr>
        <p:txBody>
          <a:bodyPr>
            <a:normAutofit/>
          </a:bodyPr>
          <a:lstStyle/>
          <a:p>
            <a:r>
              <a:rPr lang="en-US" dirty="0"/>
              <a:t>Use </a:t>
            </a:r>
            <a:r>
              <a:rPr lang="en-US" dirty="0" err="1"/>
              <a:t>PyTorch</a:t>
            </a:r>
            <a:r>
              <a:rPr lang="en-US" dirty="0"/>
              <a:t> Geometric or DGL for efficient sparse operations.</a:t>
            </a:r>
          </a:p>
          <a:p>
            <a:r>
              <a:rPr lang="en-US" dirty="0"/>
              <a:t>Combine GCN and GAT layers to capture smooth and attention‑based interactions.</a:t>
            </a:r>
          </a:p>
          <a:p>
            <a:r>
              <a:rPr lang="en-US" dirty="0"/>
              <a:t>Train with Adam </a:t>
            </a:r>
            <a:r>
              <a:rPr lang="en-US" dirty="0" err="1"/>
              <a:t>optimiser</a:t>
            </a:r>
            <a:r>
              <a:rPr lang="en-US" dirty="0"/>
              <a:t> and monitor validation metrics.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B2E7BD83-EAC7-A17C-A191-9997BFEDC725}"/>
              </a:ext>
            </a:extLst>
          </p:cNvPr>
          <p:cNvSpPr/>
          <p:nvPr/>
        </p:nvSpPr>
        <p:spPr>
          <a:xfrm>
            <a:off x="6425872" y="1825625"/>
            <a:ext cx="5242560" cy="2560320"/>
          </a:xfrm>
          <a:prstGeom prst="rect">
            <a:avLst/>
          </a:prstGeom>
          <a:solidFill>
            <a:srgbClr val="F7FAFC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C37B98B7-BB5C-BE7C-A0AC-37886849E0F2}"/>
              </a:ext>
            </a:extLst>
          </p:cNvPr>
          <p:cNvSpPr/>
          <p:nvPr/>
        </p:nvSpPr>
        <p:spPr>
          <a:xfrm>
            <a:off x="6486832" y="1886585"/>
            <a:ext cx="5120640" cy="2438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import torch</a:t>
            </a:r>
            <a:endParaRPr lang="en-US" sz="1067" dirty="0"/>
          </a:p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from torch_geometric.nn import GCNConv, GATConv</a:t>
            </a:r>
            <a:endParaRPr lang="en-US" sz="1067" dirty="0"/>
          </a:p>
          <a:p>
            <a:endParaRPr lang="en-US" sz="1067" dirty="0"/>
          </a:p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class GNN(torch.nn.Module):</a:t>
            </a:r>
            <a:endParaRPr lang="en-US" sz="1067" dirty="0"/>
          </a:p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def __init__(self):</a:t>
            </a:r>
            <a:endParaRPr lang="en-US" sz="1067" dirty="0"/>
          </a:p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super().__init__()</a:t>
            </a:r>
            <a:endParaRPr lang="en-US" sz="1067" dirty="0"/>
          </a:p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self.conv1 = GCNConv(in_channels=3, out_channels=16)</a:t>
            </a:r>
            <a:endParaRPr lang="en-US" sz="1067" dirty="0"/>
          </a:p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self.attn  = GATConv(16, 8, heads=2)</a:t>
            </a:r>
            <a:endParaRPr lang="en-US" sz="1067" dirty="0"/>
          </a:p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self.fc    = torch.nn.Linear(16, 1)</a:t>
            </a:r>
            <a:endParaRPr lang="en-US" sz="1067" dirty="0"/>
          </a:p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def forward(self, x, edge_index):</a:t>
            </a:r>
            <a:endParaRPr lang="en-US" sz="1067" dirty="0"/>
          </a:p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x = torch.relu(self.conv1(x, edge_index))</a:t>
            </a:r>
            <a:endParaRPr lang="en-US" sz="1067" dirty="0"/>
          </a:p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x = torch.relu(self.attn(x, edge_index))</a:t>
            </a:r>
            <a:endParaRPr lang="en-US" sz="1067" dirty="0"/>
          </a:p>
          <a:p>
            <a:r>
              <a:rPr lang="en-US" sz="1067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return self.fc(x)</a:t>
            </a:r>
            <a:endParaRPr lang="en-US" sz="1067" dirty="0"/>
          </a:p>
        </p:txBody>
      </p:sp>
    </p:spTree>
    <p:extLst>
      <p:ext uri="{BB962C8B-B14F-4D97-AF65-F5344CB8AC3E}">
        <p14:creationId xmlns:p14="http://schemas.microsoft.com/office/powerpoint/2010/main" val="3756819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96727-5531-61DA-68ED-A3A20EAF1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Pytorch</a:t>
            </a:r>
            <a:r>
              <a:rPr lang="en-US" dirty="0"/>
              <a:t>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BAD22-7FCB-E880-647D-3C30BCB29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980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75D14-33A7-7514-E1F6-D297D6E8BF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53A83-4DAA-9F5F-4DFA-6E5D1A78B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Hyper-parameter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A320A-05C8-9652-86BC-E998535FD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 choices</a:t>
            </a:r>
          </a:p>
          <a:p>
            <a:pPr lvl="1"/>
            <a:r>
              <a:rPr lang="en-US" dirty="0"/>
              <a:t>Number of layers (depth)</a:t>
            </a:r>
          </a:p>
          <a:p>
            <a:pPr lvl="1"/>
            <a:r>
              <a:rPr lang="en-US" dirty="0"/>
              <a:t>Hidden dimensions per layer</a:t>
            </a:r>
          </a:p>
          <a:p>
            <a:pPr lvl="1"/>
            <a:r>
              <a:rPr lang="en-US" dirty="0"/>
              <a:t>Aggregation type (mean, sum, max)</a:t>
            </a:r>
          </a:p>
          <a:p>
            <a:pPr lvl="1"/>
            <a:r>
              <a:rPr lang="en-US" dirty="0"/>
              <a:t>Attention heads (for GAT)</a:t>
            </a:r>
          </a:p>
          <a:p>
            <a:pPr lvl="1"/>
            <a:r>
              <a:rPr lang="en-US" dirty="0"/>
              <a:t>Dropout rate &amp; learning rate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Chart 0">
            <a:extLst>
              <a:ext uri="{FF2B5EF4-FFF2-40B4-BE49-F238E27FC236}">
                <a16:creationId xmlns:a16="http://schemas.microsoft.com/office/drawing/2014/main" id="{9D2B027C-14F3-6FE1-290F-A8B019703F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0330877"/>
              </p:ext>
            </p:extLst>
          </p:nvPr>
        </p:nvGraphicFramePr>
        <p:xfrm>
          <a:off x="6725756" y="2052976"/>
          <a:ext cx="4389120" cy="2926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11421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20254-75B1-132F-4EC3-1FBB5B6E9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Variants and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36EC6-D002-7E1E-A60C-A80962438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GraphSAGE</a:t>
            </a:r>
            <a:r>
              <a:rPr lang="en-US" dirty="0"/>
              <a:t>: Samples fixed‑size </a:t>
            </a:r>
            <a:r>
              <a:rPr lang="en-US" dirty="0" err="1"/>
              <a:t>neighbourhood</a:t>
            </a:r>
            <a:r>
              <a:rPr lang="en-US" dirty="0"/>
              <a:t> and aggregates via mean, max, or LSTM</a:t>
            </a:r>
          </a:p>
          <a:p>
            <a:r>
              <a:rPr lang="en-US" dirty="0"/>
              <a:t>Graph Isomorphism Network (GIN): Uses sum aggregation and learnable </a:t>
            </a:r>
            <a:r>
              <a:rPr lang="el-GR" dirty="0"/>
              <a:t>ε </a:t>
            </a:r>
            <a:r>
              <a:rPr lang="en-US" dirty="0"/>
              <a:t>to increase expressiveness</a:t>
            </a:r>
          </a:p>
          <a:p>
            <a:r>
              <a:rPr lang="en-US" dirty="0"/>
              <a:t>Pooling &amp; Readout: Global mean, max, or attention pooling </a:t>
            </a:r>
            <a:r>
              <a:rPr lang="en-US" dirty="0" err="1"/>
              <a:t>summarises</a:t>
            </a:r>
            <a:r>
              <a:rPr lang="en-US" dirty="0"/>
              <a:t> node embeddings</a:t>
            </a:r>
          </a:p>
        </p:txBody>
      </p:sp>
    </p:spTree>
    <p:extLst>
      <p:ext uri="{BB962C8B-B14F-4D97-AF65-F5344CB8AC3E}">
        <p14:creationId xmlns:p14="http://schemas.microsoft.com/office/powerpoint/2010/main" val="11797164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65A75-5149-42FA-99D0-301BF7E27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B2C61-06FF-4889-31BE-26F8671EA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Advantages</a:t>
            </a:r>
          </a:p>
          <a:p>
            <a:pPr lvl="1"/>
            <a:r>
              <a:rPr lang="en-US" dirty="0"/>
              <a:t>Captures spatial structure of complex systems (roads, power grids, sensor networks)</a:t>
            </a:r>
          </a:p>
          <a:p>
            <a:pPr lvl="1"/>
            <a:r>
              <a:rPr lang="en-US" dirty="0"/>
              <a:t>Supports variable graph sizes and inductive </a:t>
            </a:r>
            <a:r>
              <a:rPr lang="en-US" dirty="0" err="1"/>
              <a:t>generalisation</a:t>
            </a:r>
            <a:r>
              <a:rPr lang="en-US" dirty="0"/>
              <a:t> to new nodes</a:t>
            </a:r>
          </a:p>
          <a:p>
            <a:pPr lvl="1"/>
            <a:r>
              <a:rPr lang="en-US" dirty="0"/>
              <a:t>Reuses weights across locations for parameter efficiency</a:t>
            </a:r>
          </a:p>
          <a:p>
            <a:r>
              <a:rPr lang="en-US" dirty="0"/>
              <a:t>Challenges</a:t>
            </a:r>
          </a:p>
          <a:p>
            <a:pPr lvl="1"/>
            <a:r>
              <a:rPr lang="en-US" dirty="0"/>
              <a:t>Graph construction: deciding edges and weights</a:t>
            </a:r>
          </a:p>
          <a:p>
            <a:pPr lvl="1"/>
            <a:r>
              <a:rPr lang="en-US" dirty="0"/>
              <a:t>Scalability to large graphs (memory &amp; computation)</a:t>
            </a:r>
          </a:p>
          <a:p>
            <a:pPr lvl="1"/>
            <a:r>
              <a:rPr lang="en-US" dirty="0"/>
              <a:t>Dynamic graphs and time‑varying edges</a:t>
            </a:r>
          </a:p>
        </p:txBody>
      </p:sp>
    </p:spTree>
    <p:extLst>
      <p:ext uri="{BB962C8B-B14F-4D97-AF65-F5344CB8AC3E}">
        <p14:creationId xmlns:p14="http://schemas.microsoft.com/office/powerpoint/2010/main" val="1780213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15577-5ABC-E8E5-35C3-8F4AB6145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E3CD1-7275-6762-DF32-C1DB3F061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Preprocessing</a:t>
            </a:r>
          </a:p>
          <a:p>
            <a:pPr lvl="1"/>
            <a:r>
              <a:rPr lang="en-US" dirty="0" err="1"/>
              <a:t>Normalise</a:t>
            </a:r>
            <a:r>
              <a:rPr lang="en-US" dirty="0"/>
              <a:t> features and scale adjacency weights</a:t>
            </a:r>
          </a:p>
          <a:p>
            <a:pPr lvl="1"/>
            <a:r>
              <a:rPr lang="en-US" dirty="0"/>
              <a:t>Handle missing data by imputation or masking</a:t>
            </a:r>
          </a:p>
          <a:p>
            <a:pPr lvl="1"/>
            <a:r>
              <a:rPr lang="en-US" dirty="0"/>
              <a:t>Choose appropriate window sizes for temporal context</a:t>
            </a:r>
          </a:p>
          <a:p>
            <a:r>
              <a:rPr lang="en-US" dirty="0"/>
              <a:t>Training</a:t>
            </a:r>
          </a:p>
          <a:p>
            <a:pPr lvl="1"/>
            <a:r>
              <a:rPr lang="en-US" dirty="0"/>
              <a:t>Use mini‑batching with </a:t>
            </a:r>
            <a:r>
              <a:rPr lang="en-US" dirty="0" err="1"/>
              <a:t>neighbour</a:t>
            </a:r>
            <a:r>
              <a:rPr lang="en-US" dirty="0"/>
              <a:t> sampling for large graphs</a:t>
            </a:r>
          </a:p>
          <a:p>
            <a:pPr lvl="1"/>
            <a:r>
              <a:rPr lang="en-US" dirty="0"/>
              <a:t>Monitor validation metrics and avoid overfitting</a:t>
            </a:r>
          </a:p>
          <a:p>
            <a:pPr lvl="1"/>
            <a:r>
              <a:rPr lang="en-US" dirty="0"/>
              <a:t>Leverage GPUs and sparse operations for efficiency</a:t>
            </a:r>
          </a:p>
        </p:txBody>
      </p:sp>
    </p:spTree>
    <p:extLst>
      <p:ext uri="{BB962C8B-B14F-4D97-AF65-F5344CB8AC3E}">
        <p14:creationId xmlns:p14="http://schemas.microsoft.com/office/powerpoint/2010/main" val="3215727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B44C1-ED47-F757-A52F-CBDCFCCE5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C2D2A-5689-067A-2DB9-A2B188716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50194" cy="4149290"/>
          </a:xfrm>
        </p:spPr>
        <p:txBody>
          <a:bodyPr>
            <a:normAutofit fontScale="85000" lnSpcReduction="20000"/>
          </a:bodyPr>
          <a:lstStyle/>
          <a:p>
            <a:r>
              <a:rPr lang="en-US"/>
              <a:t>Motivation &amp; recap of sequence models</a:t>
            </a:r>
          </a:p>
          <a:p>
            <a:r>
              <a:rPr lang="en-US"/>
              <a:t>Graph basics &amp; adjacency matrices</a:t>
            </a:r>
          </a:p>
          <a:p>
            <a:r>
              <a:rPr lang="en-US"/>
              <a:t>GCN propagation rule &amp; numeric example</a:t>
            </a:r>
          </a:p>
          <a:p>
            <a:r>
              <a:rPr lang="en-US"/>
              <a:t>Message passing intuition</a:t>
            </a:r>
          </a:p>
          <a:p>
            <a:r>
              <a:rPr lang="en-US"/>
              <a:t>Graph Attention (GAT) &amp; example</a:t>
            </a:r>
          </a:p>
          <a:p>
            <a:r>
              <a:rPr lang="en-US"/>
              <a:t>Weather data &amp; graph construction</a:t>
            </a:r>
          </a:p>
          <a:p>
            <a:r>
              <a:rPr lang="en-US"/>
              <a:t>Sequence preparation</a:t>
            </a:r>
          </a:p>
          <a:p>
            <a:r>
              <a:rPr lang="en-US"/>
              <a:t>Manual &amp; framework implementations</a:t>
            </a:r>
          </a:p>
          <a:p>
            <a:r>
              <a:rPr lang="en-US"/>
              <a:t>Variants &amp; extensions</a:t>
            </a:r>
          </a:p>
          <a:p>
            <a:r>
              <a:rPr lang="en-US"/>
              <a:t>Practical tips, applications &amp; summary</a:t>
            </a:r>
            <a:endParaRPr lang="en-US" dirty="0"/>
          </a:p>
        </p:txBody>
      </p:sp>
      <p:pic>
        <p:nvPicPr>
          <p:cNvPr id="4" name="Image 0" descr="/home/oai/share/fac64f8a-8ac4-44e6-810a-32d3e8025d75.png">
            <a:extLst>
              <a:ext uri="{FF2B5EF4-FFF2-40B4-BE49-F238E27FC236}">
                <a16:creationId xmlns:a16="http://schemas.microsoft.com/office/drawing/2014/main" id="{0BB6DB00-E38B-0FE6-5001-0EED744C4F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905" r="11905"/>
          <a:stretch/>
        </p:blipFill>
        <p:spPr>
          <a:xfrm>
            <a:off x="6705600" y="1219200"/>
            <a:ext cx="48768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1428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2E3C7-E02A-F443-93FF-99B0D1284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1495C-38DD-F9F0-478E-D16C6E4C6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GNNs </a:t>
            </a:r>
            <a:r>
              <a:rPr lang="en-US" dirty="0" err="1"/>
              <a:t>generalise</a:t>
            </a:r>
            <a:r>
              <a:rPr lang="en-US" dirty="0"/>
              <a:t> neural networks to irregular graph structures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GCN layers </a:t>
            </a:r>
            <a:r>
              <a:rPr lang="en-US" dirty="0" err="1"/>
              <a:t>normalise</a:t>
            </a:r>
            <a:r>
              <a:rPr lang="en-US" dirty="0"/>
              <a:t> adjacency and aggregate </a:t>
            </a:r>
            <a:r>
              <a:rPr lang="en-US" dirty="0" err="1"/>
              <a:t>neighbour</a:t>
            </a:r>
            <a:r>
              <a:rPr lang="en-US" dirty="0"/>
              <a:t> features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GAT layers assign dynamic importance to </a:t>
            </a:r>
            <a:r>
              <a:rPr lang="en-US" dirty="0" err="1"/>
              <a:t>neighbours</a:t>
            </a:r>
            <a:r>
              <a:rPr lang="en-US" dirty="0"/>
              <a:t> via attention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Weather forecasting benefits from capturing spatial relationships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Frameworks like </a:t>
            </a:r>
            <a:r>
              <a:rPr lang="en-US" dirty="0" err="1"/>
              <a:t>PyTorch</a:t>
            </a:r>
            <a:r>
              <a:rPr lang="en-US" dirty="0"/>
              <a:t> Geometric make implementation practical</a:t>
            </a:r>
          </a:p>
        </p:txBody>
      </p:sp>
    </p:spTree>
    <p:extLst>
      <p:ext uri="{BB962C8B-B14F-4D97-AF65-F5344CB8AC3E}">
        <p14:creationId xmlns:p14="http://schemas.microsoft.com/office/powerpoint/2010/main" val="2902375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02A3C-549A-7909-7121-4780DCF57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Motivation &amp; Recap: why graphs?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1A519-FB94-A653-0A7E-C21DE0480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03606" cy="414929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Sequence models (LSTMs, Transformers) capture temporal patterns but ignore spatial relationships among distributed sensors.</a:t>
            </a:r>
          </a:p>
          <a:p>
            <a:r>
              <a:rPr lang="en-US" dirty="0"/>
              <a:t>Weather stations form an irregular network where nearby stations influence each other more than distant ones.</a:t>
            </a:r>
          </a:p>
          <a:p>
            <a:r>
              <a:rPr lang="en-US" dirty="0"/>
              <a:t>Graph Neural Networks jointly learn from node features and edge structure to model spatial correlations.</a:t>
            </a:r>
          </a:p>
        </p:txBody>
      </p:sp>
      <p:graphicFrame>
        <p:nvGraphicFramePr>
          <p:cNvPr id="4" name="Table 0">
            <a:extLst>
              <a:ext uri="{FF2B5EF4-FFF2-40B4-BE49-F238E27FC236}">
                <a16:creationId xmlns:a16="http://schemas.microsoft.com/office/drawing/2014/main" id="{0EF8C8C0-7EB6-B2E1-33CA-418022F9C8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1247483"/>
              </p:ext>
            </p:extLst>
          </p:nvPr>
        </p:nvGraphicFramePr>
        <p:xfrm>
          <a:off x="6770001" y="1949737"/>
          <a:ext cx="4754880" cy="3291840"/>
        </p:xfrm>
        <a:graphic>
          <a:graphicData uri="http://schemas.openxmlformats.org/drawingml/2006/table">
            <a:tbl>
              <a:tblPr/>
              <a:tblGrid>
                <a:gridCol w="15849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05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Sequence Models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Graph Models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Structure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Linear (time)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Irregular (nodes &amp; edges)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Dependencies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Temporal only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Spatial &amp; temporal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Applications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Time‑series forecasting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Networks: social, transport, weather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4875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2F511-FFDE-F8D8-38A1-A6F42CCA5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basics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32B982-D039-BB92-1266-0493D0E11C5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643716" cy="414929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Nodes: sensors or stations with features (temp, rain, etc.)</a:t>
                </a:r>
              </a:p>
              <a:p>
                <a:r>
                  <a:rPr lang="en-US" dirty="0"/>
                  <a:t>Edges: physical proximity or correlation between stations</a:t>
                </a:r>
              </a:p>
              <a:p>
                <a:r>
                  <a:rPr lang="en-US" dirty="0"/>
                  <a:t>Adjacency matrix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: </m:t>
                    </m:r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=1 </m:t>
                    </m:r>
                  </m:oMath>
                </a14:m>
                <a:r>
                  <a:rPr lang="en-US" dirty="0"/>
                  <a:t>if nodes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dirty="0"/>
                  <a:t> are connected; self‑loops 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</m:oMath>
                </a14:m>
                <a:r>
                  <a:rPr lang="en-US" dirty="0"/>
                  <a:t>) are added for stability</a:t>
                </a:r>
              </a:p>
              <a:p>
                <a:r>
                  <a:rPr lang="en-US" dirty="0"/>
                  <a:t>Degree matrix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/>
                  <a:t>: diagonal of node degrees; used for </a:t>
                </a:r>
                <a:r>
                  <a:rPr lang="en-US" dirty="0" err="1"/>
                  <a:t>normalisation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232B982-D039-BB92-1266-0493D0E11C5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643716" cy="4149290"/>
              </a:xfrm>
              <a:blipFill>
                <a:blip r:embed="rId2"/>
                <a:stretch>
                  <a:fillRect l="-2022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0">
            <a:extLst>
              <a:ext uri="{FF2B5EF4-FFF2-40B4-BE49-F238E27FC236}">
                <a16:creationId xmlns:a16="http://schemas.microsoft.com/office/drawing/2014/main" id="{30E38570-1181-C433-3519-81B79B00F0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974232"/>
              </p:ext>
            </p:extLst>
          </p:nvPr>
        </p:nvGraphicFramePr>
        <p:xfrm>
          <a:off x="7005484" y="1825625"/>
          <a:ext cx="4876800" cy="146304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Shape 1">
            <a:extLst>
              <a:ext uri="{FF2B5EF4-FFF2-40B4-BE49-F238E27FC236}">
                <a16:creationId xmlns:a16="http://schemas.microsoft.com/office/drawing/2014/main" id="{EDAD382C-7614-A662-B44F-171157B33380}"/>
              </a:ext>
            </a:extLst>
          </p:cNvPr>
          <p:cNvSpPr/>
          <p:nvPr/>
        </p:nvSpPr>
        <p:spPr>
          <a:xfrm flipV="1">
            <a:off x="7096432" y="3974690"/>
            <a:ext cx="1457633" cy="1114979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6" name="Shape 2">
            <a:extLst>
              <a:ext uri="{FF2B5EF4-FFF2-40B4-BE49-F238E27FC236}">
                <a16:creationId xmlns:a16="http://schemas.microsoft.com/office/drawing/2014/main" id="{4C57CABA-7FEA-4345-F360-01265A78B734}"/>
              </a:ext>
            </a:extLst>
          </p:cNvPr>
          <p:cNvSpPr/>
          <p:nvPr/>
        </p:nvSpPr>
        <p:spPr>
          <a:xfrm>
            <a:off x="8803312" y="3809509"/>
            <a:ext cx="1152833" cy="1114979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7" name="Shape 3">
            <a:extLst>
              <a:ext uri="{FF2B5EF4-FFF2-40B4-BE49-F238E27FC236}">
                <a16:creationId xmlns:a16="http://schemas.microsoft.com/office/drawing/2014/main" id="{F842D437-4E46-450E-2CFB-83D166D28B36}"/>
              </a:ext>
            </a:extLst>
          </p:cNvPr>
          <p:cNvSpPr/>
          <p:nvPr/>
        </p:nvSpPr>
        <p:spPr>
          <a:xfrm>
            <a:off x="10083472" y="5943109"/>
            <a:ext cx="0" cy="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8" name="Shape 4">
            <a:extLst>
              <a:ext uri="{FF2B5EF4-FFF2-40B4-BE49-F238E27FC236}">
                <a16:creationId xmlns:a16="http://schemas.microsoft.com/office/drawing/2014/main" id="{1FDB4684-F261-1254-E387-52310ABE6723}"/>
              </a:ext>
            </a:extLst>
          </p:cNvPr>
          <p:cNvSpPr/>
          <p:nvPr/>
        </p:nvSpPr>
        <p:spPr>
          <a:xfrm>
            <a:off x="6791632" y="4784869"/>
            <a:ext cx="609600" cy="6096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459EDE0A-7FE6-411A-255A-C962F71A513D}"/>
              </a:ext>
            </a:extLst>
          </p:cNvPr>
          <p:cNvSpPr/>
          <p:nvPr/>
        </p:nvSpPr>
        <p:spPr>
          <a:xfrm>
            <a:off x="6791632" y="5455429"/>
            <a:ext cx="609600" cy="304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dirty="0">
                <a:solidFill>
                  <a:srgbClr val="000000"/>
                </a:solidFill>
              </a:rPr>
              <a:t>v0</a:t>
            </a:r>
            <a:endParaRPr lang="en-US" sz="1600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54401FC5-87D9-B1E9-B4A3-65AF9D374F4A}"/>
              </a:ext>
            </a:extLst>
          </p:cNvPr>
          <p:cNvSpPr/>
          <p:nvPr/>
        </p:nvSpPr>
        <p:spPr>
          <a:xfrm>
            <a:off x="6491748" y="5747448"/>
            <a:ext cx="1209368" cy="304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dirty="0">
                <a:solidFill>
                  <a:srgbClr val="97B1DF"/>
                </a:solidFill>
              </a:rPr>
              <a:t>Degree = 2</a:t>
            </a:r>
            <a:endParaRPr lang="en-US" sz="1600" dirty="0"/>
          </a:p>
        </p:txBody>
      </p:sp>
      <p:sp>
        <p:nvSpPr>
          <p:cNvPr id="11" name="Shape 7">
            <a:extLst>
              <a:ext uri="{FF2B5EF4-FFF2-40B4-BE49-F238E27FC236}">
                <a16:creationId xmlns:a16="http://schemas.microsoft.com/office/drawing/2014/main" id="{E0DEEBA2-E1A8-FAFA-4358-45925D944A18}"/>
              </a:ext>
            </a:extLst>
          </p:cNvPr>
          <p:cNvSpPr/>
          <p:nvPr/>
        </p:nvSpPr>
        <p:spPr>
          <a:xfrm>
            <a:off x="8498512" y="3504709"/>
            <a:ext cx="609600" cy="6096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12" name="Text 8">
            <a:extLst>
              <a:ext uri="{FF2B5EF4-FFF2-40B4-BE49-F238E27FC236}">
                <a16:creationId xmlns:a16="http://schemas.microsoft.com/office/drawing/2014/main" id="{2B2E12D0-B993-EADB-13EF-75F330A9CE0B}"/>
              </a:ext>
            </a:extLst>
          </p:cNvPr>
          <p:cNvSpPr/>
          <p:nvPr/>
        </p:nvSpPr>
        <p:spPr>
          <a:xfrm>
            <a:off x="8498512" y="4175269"/>
            <a:ext cx="609600" cy="304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dirty="0">
                <a:solidFill>
                  <a:srgbClr val="000000"/>
                </a:solidFill>
              </a:rPr>
              <a:t>v1</a:t>
            </a:r>
            <a:endParaRPr lang="en-US" sz="1600" dirty="0"/>
          </a:p>
        </p:txBody>
      </p:sp>
      <p:sp>
        <p:nvSpPr>
          <p:cNvPr id="14" name="Shape 10">
            <a:extLst>
              <a:ext uri="{FF2B5EF4-FFF2-40B4-BE49-F238E27FC236}">
                <a16:creationId xmlns:a16="http://schemas.microsoft.com/office/drawing/2014/main" id="{06BB6143-339D-642C-2645-0A79C741EDA4}"/>
              </a:ext>
            </a:extLst>
          </p:cNvPr>
          <p:cNvSpPr/>
          <p:nvPr/>
        </p:nvSpPr>
        <p:spPr>
          <a:xfrm>
            <a:off x="9778672" y="4900889"/>
            <a:ext cx="609600" cy="6096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15" name="Text 11">
            <a:extLst>
              <a:ext uri="{FF2B5EF4-FFF2-40B4-BE49-F238E27FC236}">
                <a16:creationId xmlns:a16="http://schemas.microsoft.com/office/drawing/2014/main" id="{DD51E938-F2D3-56A5-304D-EF47C9A9C6E7}"/>
              </a:ext>
            </a:extLst>
          </p:cNvPr>
          <p:cNvSpPr/>
          <p:nvPr/>
        </p:nvSpPr>
        <p:spPr>
          <a:xfrm>
            <a:off x="9778672" y="5571449"/>
            <a:ext cx="609600" cy="304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dirty="0">
                <a:solidFill>
                  <a:srgbClr val="000000"/>
                </a:solidFill>
              </a:rPr>
              <a:t>v2</a:t>
            </a:r>
            <a:endParaRPr 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3ACAA8-C03C-FB64-DD5E-B11C6C26C7F3}"/>
              </a:ext>
            </a:extLst>
          </p:cNvPr>
          <p:cNvSpPr txBox="1"/>
          <p:nvPr/>
        </p:nvSpPr>
        <p:spPr>
          <a:xfrm>
            <a:off x="7791205" y="4419109"/>
            <a:ext cx="19578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rgbClr val="97B1DF"/>
                </a:solidFill>
              </a:rPr>
              <a:t>Degree = 3</a:t>
            </a:r>
            <a:endParaRPr lang="en-US" sz="1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5AA49D-2EDA-EF57-91AD-F1BD33B0E1A2}"/>
              </a:ext>
            </a:extLst>
          </p:cNvPr>
          <p:cNvSpPr txBox="1"/>
          <p:nvPr/>
        </p:nvSpPr>
        <p:spPr>
          <a:xfrm>
            <a:off x="9160347" y="5831202"/>
            <a:ext cx="19578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rgbClr val="97B1DF"/>
                </a:solidFill>
              </a:rPr>
              <a:t>Degree = 2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26487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8BFF5-8E62-D673-A149-42221D353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propagation rule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41E23B-54A2-CFC7-11CA-4A0F5F4262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690852" cy="4149290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Layer update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r>
                            <a:rPr lang="en-IE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E" b="0" i="1" dirty="0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IE" b="0" i="1" dirty="0" smtClean="0">
                              <a:latin typeface="Cambria Math" panose="02040503050406030204" pitchFamily="18" charset="0"/>
                            </a:rPr>
                            <m:t>+1)</m:t>
                          </m:r>
                        </m:sup>
                      </m:sSup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l-GR" i="1" dirty="0" smtClean="0">
                          <a:latin typeface="Cambria Math" panose="02040503050406030204" pitchFamily="18" charset="0"/>
                        </a:rPr>
                        <m:t>𝜎</m:t>
                      </m:r>
                      <m:r>
                        <a:rPr lang="el-GR" i="1" dirty="0" smtClean="0">
                          <a:latin typeface="Cambria Math" panose="02040503050406030204" pitchFamily="18" charset="0"/>
                        </a:rPr>
                        <m:t>( </m:t>
                      </m:r>
                      <m:sSup>
                        <m:sSupPr>
                          <m:ctrlPr>
                            <a:rPr lang="en-IE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IE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IE" b="0" i="1" dirty="0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acc>
                        </m:e>
                        <m:sup>
                          <m:r>
                            <a:rPr lang="en-IE" b="0" i="1" dirty="0" smtClean="0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err="1" smtClean="0">
                          <a:latin typeface="Cambria Math" panose="02040503050406030204" pitchFamily="18" charset="0"/>
                        </a:rPr>
                        <m:t>Â</m:t>
                      </m:r>
                      <m:sSup>
                        <m:sSupPr>
                          <m:ctrlPr>
                            <a:rPr lang="en-IE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̂"/>
                              <m:ctrlPr>
                                <a:rPr lang="en-IE" i="1" dirty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IE" i="1" dirty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</m:acc>
                        </m:e>
                        <m:sup>
                          <m:r>
                            <a:rPr lang="en-IE" i="1" dirty="0">
                              <a:latin typeface="Cambria Math" panose="02040503050406030204" pitchFamily="18" charset="0"/>
                            </a:rPr>
                            <m:t>−1/2</m:t>
                          </m:r>
                        </m:sup>
                      </m:sSup>
                      <m:sSup>
                        <m:sSup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p>
                          <m:d>
                            <m:dPr>
                              <m:ctrlPr>
                                <a:rPr lang="en-IE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IE" b="0" i="1" dirty="0" smtClean="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d>
                        </m:sup>
                      </m:sSup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e>
                        <m:sup>
                          <m:r>
                            <a:rPr lang="en-IE" b="0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IE" b="0" i="1" dirty="0" smtClean="0">
                              <a:latin typeface="Cambria Math" panose="02040503050406030204" pitchFamily="18" charset="0"/>
                            </a:rPr>
                            <m:t>𝑙</m:t>
                          </m:r>
                          <m:r>
                            <a:rPr lang="en-IE" b="0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Where:</a:t>
                </a:r>
              </a:p>
              <a:p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𝐻</m:t>
                    </m:r>
                  </m:oMath>
                </a14:m>
                <a:r>
                  <a:rPr lang="en-IE" i="1" dirty="0">
                    <a:latin typeface="Cambria Math" panose="02040503050406030204" pitchFamily="18" charset="0"/>
                  </a:rPr>
                  <a:t> </a:t>
                </a:r>
                <a:r>
                  <a:rPr lang="en-IE" dirty="0">
                    <a:latin typeface="Cambria Math" panose="02040503050406030204" pitchFamily="18" charset="0"/>
                  </a:rPr>
                  <a:t>is a hidden layer neuron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Â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+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adds self‑loops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IE" b="0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</m:acc>
                  </m:oMath>
                </a14:m>
                <a:r>
                  <a:rPr lang="en-US" dirty="0"/>
                  <a:t> is the degree matrix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Â</m:t>
                    </m:r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IE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IE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IE" i="1" dirty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</m:acc>
                      </m:e>
                      <m:sup>
                        <m:r>
                          <a:rPr lang="en-IE" i="1" dirty="0">
                            <a:latin typeface="Cambria Math" panose="02040503050406030204" pitchFamily="18" charset="0"/>
                          </a:rPr>
                          <m:t>−1/2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Â</m:t>
                    </m:r>
                    <m:sSup>
                      <m:sSupPr>
                        <m:ctrlPr>
                          <a:rPr lang="en-IE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IE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IE" i="1" dirty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</m:acc>
                      </m:e>
                      <m:sup>
                        <m:r>
                          <a:rPr lang="en-IE" i="1" dirty="0">
                            <a:latin typeface="Cambria Math" panose="02040503050406030204" pitchFamily="18" charset="0"/>
                          </a:rPr>
                          <m:t>−1/2</m:t>
                        </m:r>
                      </m:sup>
                    </m:sSup>
                  </m:oMath>
                </a14:m>
                <a:r>
                  <a:rPr lang="en-US" dirty="0"/>
                  <a:t> yields the </a:t>
                </a:r>
                <a:r>
                  <a:rPr lang="en-US" dirty="0" err="1"/>
                  <a:t>normalised</a:t>
                </a:r>
                <a:r>
                  <a:rPr lang="en-US" dirty="0"/>
                  <a:t> adjacency matrix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𝑙</m:t>
                        </m:r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 is a learnable weight matrix and </a:t>
                </a:r>
                <a14:m>
                  <m:oMath xmlns:m="http://schemas.openxmlformats.org/officeDocument/2006/math">
                    <m:r>
                      <a:rPr lang="el-GR" i="1" dirty="0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l-GR" dirty="0"/>
                  <a:t> </a:t>
                </a:r>
                <a:r>
                  <a:rPr lang="en-US" dirty="0"/>
                  <a:t>an activation function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141E23B-54A2-CFC7-11CA-4A0F5F4262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690852" cy="4149290"/>
              </a:xfrm>
              <a:blipFill>
                <a:blip r:embed="rId2"/>
                <a:stretch>
                  <a:fillRect l="-1518" t="-33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7989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E852-08B3-05F6-0BAA-3B9C8FECB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GNN 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23F34-D8F7-5E3A-CC58-F241E3DB064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95198"/>
                <a:ext cx="8348602" cy="414929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1" dirty="0"/>
                  <a:t>Steps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Compute degree &amp; </a:t>
                </a:r>
                <a:r>
                  <a:rPr lang="en-US" dirty="0" err="1"/>
                  <a:t>neighbours</a:t>
                </a:r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 err="1"/>
                  <a:t>Normalise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dirty="0"/>
                  <a:t> using</a:t>
                </a:r>
                <a14:m>
                  <m:oMath xmlns:m="http://schemas.openxmlformats.org/officeDocument/2006/math">
                    <m:r>
                      <a:rPr lang="en-IE" b="1" i="1" dirty="0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IE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IE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IE" i="1" dirty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</m:acc>
                      </m:e>
                      <m:sup>
                        <m:r>
                          <a:rPr lang="en-IE" i="1" dirty="0">
                            <a:latin typeface="Cambria Math" panose="02040503050406030204" pitchFamily="18" charset="0"/>
                          </a:rPr>
                          <m:t>−1/2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Â</m:t>
                    </m:r>
                    <m:sSup>
                      <m:sSupPr>
                        <m:ctrlPr>
                          <a:rPr lang="en-IE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̂"/>
                            <m:ctrlPr>
                              <a:rPr lang="en-IE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IE" i="1" dirty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</m:acc>
                      </m:e>
                      <m:sup>
                        <m:r>
                          <a:rPr lang="en-IE" i="1" dirty="0">
                            <a:latin typeface="Cambria Math" panose="02040503050406030204" pitchFamily="18" charset="0"/>
                          </a:rPr>
                          <m:t>−1/2</m:t>
                        </m:r>
                      </m:sup>
                    </m:sSup>
                    <m:r>
                      <a:rPr lang="en-IE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IE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Aggregate </a:t>
                </a:r>
                <a:r>
                  <a:rPr lang="en-US" dirty="0" err="1"/>
                  <a:t>neighbour</a:t>
                </a:r>
                <a:r>
                  <a:rPr lang="en-US" dirty="0"/>
                  <a:t> features and multiply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23F34-D8F7-5E3A-CC58-F241E3DB06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95198"/>
                <a:ext cx="8348602" cy="4149290"/>
              </a:xfrm>
              <a:blipFill>
                <a:blip r:embed="rId2"/>
                <a:stretch>
                  <a:fillRect l="-1520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0">
                <a:extLst>
                  <a:ext uri="{FF2B5EF4-FFF2-40B4-BE49-F238E27FC236}">
                    <a16:creationId xmlns:a16="http://schemas.microsoft.com/office/drawing/2014/main" id="{A2549558-228D-DC3D-3134-9CC8CC12112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37723325"/>
                  </p:ext>
                </p:extLst>
              </p:nvPr>
            </p:nvGraphicFramePr>
            <p:xfrm>
              <a:off x="324463" y="3601556"/>
              <a:ext cx="4389120" cy="1473200"/>
            </p:xfrm>
            <a:graphic>
              <a:graphicData uri="http://schemas.openxmlformats.org/drawingml/2006/table">
                <a:tbl>
                  <a:tblPr/>
                  <a:tblGrid>
                    <a:gridCol w="97536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97536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97536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46304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b="1" dirty="0">
                              <a:solidFill>
                                <a:srgbClr val="000000"/>
                              </a:solidFill>
                            </a:rPr>
                            <a:t>Node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𝒉</m:t>
                                    </m:r>
                                  </m:e>
                                  <m:sup>
                                    <m:r>
                                      <a:rPr lang="en-IE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IE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  <m:r>
                                      <a:rPr lang="en-IE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b="1" dirty="0">
                              <a:solidFill>
                                <a:srgbClr val="000000"/>
                              </a:solidFill>
                            </a:rPr>
                            <a:t>Degree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b="1" dirty="0">
                              <a:solidFill>
                                <a:srgbClr val="000000"/>
                              </a:solidFill>
                            </a:rPr>
                            <a:t>Neighbours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v0, 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v0, v1, 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v1, 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0">
                <a:extLst>
                  <a:ext uri="{FF2B5EF4-FFF2-40B4-BE49-F238E27FC236}">
                    <a16:creationId xmlns:a16="http://schemas.microsoft.com/office/drawing/2014/main" id="{A2549558-228D-DC3D-3134-9CC8CC12112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37723325"/>
                  </p:ext>
                </p:extLst>
              </p:nvPr>
            </p:nvGraphicFramePr>
            <p:xfrm>
              <a:off x="324463" y="3601556"/>
              <a:ext cx="4389120" cy="1473200"/>
            </p:xfrm>
            <a:graphic>
              <a:graphicData uri="http://schemas.openxmlformats.org/drawingml/2006/table">
                <a:tbl>
                  <a:tblPr/>
                  <a:tblGrid>
                    <a:gridCol w="97536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97536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97536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463040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</a:tblGrid>
                  <a:tr h="37592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b="1" dirty="0">
                              <a:solidFill>
                                <a:srgbClr val="000000"/>
                              </a:solidFill>
                            </a:rPr>
                            <a:t>Node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1299" r="-250649" b="-30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b="1" dirty="0">
                              <a:solidFill>
                                <a:srgbClr val="000000"/>
                              </a:solidFill>
                            </a:rPr>
                            <a:t>Degree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b="1" dirty="0">
                              <a:solidFill>
                                <a:srgbClr val="000000"/>
                              </a:solidFill>
                            </a:rPr>
                            <a:t>Neighbours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v0, 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v0, v1, 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3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v1, 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1">
                <a:extLst>
                  <a:ext uri="{FF2B5EF4-FFF2-40B4-BE49-F238E27FC236}">
                    <a16:creationId xmlns:a16="http://schemas.microsoft.com/office/drawing/2014/main" id="{A3A50A44-0A80-9AE9-62E6-ECE68EC1E95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59790859"/>
                  </p:ext>
                </p:extLst>
              </p:nvPr>
            </p:nvGraphicFramePr>
            <p:xfrm>
              <a:off x="4835503" y="3601556"/>
              <a:ext cx="3413760" cy="2962402"/>
            </p:xfrm>
            <a:graphic>
              <a:graphicData uri="http://schemas.openxmlformats.org/drawingml/2006/table">
                <a:tbl>
                  <a:tblPr/>
                  <a:tblGrid>
                    <a:gridCol w="195072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46304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 b="1" i="1" dirty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𝒊</m:t>
                                </m:r>
                                <m:r>
                                  <a:rPr lang="en-US" sz="1600" b="1" i="1" dirty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→</m:t>
                                </m:r>
                                <m:r>
                                  <a:rPr lang="en-US" sz="1600" b="1" i="1" dirty="0" smtClean="0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𝒋</m:t>
                                </m:r>
                              </m:oMath>
                            </m:oMathPara>
                          </a14:m>
                          <a:endParaRPr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Â</m:t>
                                    </m:r>
                                  </m:e>
                                  <m:sub>
                                    <m:r>
                                      <a:rPr lang="en-IE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𝒊𝒋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v0→v0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0.500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v0→v1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0.408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v1→v0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0.408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v1→v1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0.333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v1→v2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0.408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v2→v1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0.408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v2→v2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0.500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1">
                <a:extLst>
                  <a:ext uri="{FF2B5EF4-FFF2-40B4-BE49-F238E27FC236}">
                    <a16:creationId xmlns:a16="http://schemas.microsoft.com/office/drawing/2014/main" id="{A3A50A44-0A80-9AE9-62E6-ECE68EC1E95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59790859"/>
                  </p:ext>
                </p:extLst>
              </p:nvPr>
            </p:nvGraphicFramePr>
            <p:xfrm>
              <a:off x="4835503" y="3601556"/>
              <a:ext cx="3413760" cy="2962402"/>
            </p:xfrm>
            <a:graphic>
              <a:graphicData uri="http://schemas.openxmlformats.org/drawingml/2006/table">
                <a:tbl>
                  <a:tblPr/>
                  <a:tblGrid>
                    <a:gridCol w="195072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46304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402082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r="-75974" b="-64687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32759" r="-862" b="-64687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v0→v0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0.500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v0→v1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0.408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v1→v0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0.408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v1→v1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0.333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v1→v2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0.408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v2→v1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0.408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6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v2→v2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0.500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2">
                <a:extLst>
                  <a:ext uri="{FF2B5EF4-FFF2-40B4-BE49-F238E27FC236}">
                    <a16:creationId xmlns:a16="http://schemas.microsoft.com/office/drawing/2014/main" id="{DFCF1764-E058-7020-AE2F-00320D515A7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4288807"/>
                  </p:ext>
                </p:extLst>
              </p:nvPr>
            </p:nvGraphicFramePr>
            <p:xfrm>
              <a:off x="8637146" y="3601556"/>
              <a:ext cx="2483136" cy="1473200"/>
            </p:xfrm>
            <a:graphic>
              <a:graphicData uri="http://schemas.openxmlformats.org/drawingml/2006/table">
                <a:tbl>
                  <a:tblPr/>
                  <a:tblGrid>
                    <a:gridCol w="111940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3734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b="1" dirty="0">
                              <a:solidFill>
                                <a:srgbClr val="000000"/>
                              </a:solidFill>
                            </a:rPr>
                            <a:t>Node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𝒉</m:t>
                                    </m:r>
                                  </m:e>
                                  <m:sup>
                                    <m:r>
                                      <a:rPr lang="en-IE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IE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en-IE" sz="1600" b="1" i="1" dirty="0" smtClean="0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1.975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3.449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3.475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2">
                <a:extLst>
                  <a:ext uri="{FF2B5EF4-FFF2-40B4-BE49-F238E27FC236}">
                    <a16:creationId xmlns:a16="http://schemas.microsoft.com/office/drawing/2014/main" id="{DFCF1764-E058-7020-AE2F-00320D515A7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14288807"/>
                  </p:ext>
                </p:extLst>
              </p:nvPr>
            </p:nvGraphicFramePr>
            <p:xfrm>
              <a:off x="8637146" y="3601556"/>
              <a:ext cx="2483136" cy="1473200"/>
            </p:xfrm>
            <a:graphic>
              <a:graphicData uri="http://schemas.openxmlformats.org/drawingml/2006/table">
                <a:tbl>
                  <a:tblPr/>
                  <a:tblGrid>
                    <a:gridCol w="111940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363734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37592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b="1" dirty="0">
                              <a:solidFill>
                                <a:srgbClr val="000000"/>
                              </a:solidFill>
                            </a:rPr>
                            <a:t>Node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82407" r="-926" b="-30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v0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1.975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v1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3.449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7F9F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v2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None/>
                          </a:pPr>
                          <a:r>
                            <a:rPr lang="en-US" sz="1600" dirty="0">
                              <a:solidFill>
                                <a:srgbClr val="000000"/>
                              </a:solidFill>
                            </a:rPr>
                            <a:t>3.475</a:t>
                          </a:r>
                          <a:endParaRPr lang="en-US" sz="1600" dirty="0"/>
                        </a:p>
                      </a:txBody>
                      <a:tcPr marL="121920" marR="121920" marT="60960" marB="60960">
                        <a:lnL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6350" cap="flat" cmpd="sng" algn="ctr">
                          <a:solidFill>
                            <a:srgbClr val="97B1DF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FFFFFF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016990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21D9F-E062-C5D2-3B3F-F39E5EA25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Message Passing and Intuition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2811A-3D27-ECB2-723C-1D676899C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42471" cy="4149290"/>
          </a:xfrm>
        </p:spPr>
        <p:txBody>
          <a:bodyPr>
            <a:normAutofit/>
          </a:bodyPr>
          <a:lstStyle/>
          <a:p>
            <a:r>
              <a:rPr lang="en-US" dirty="0"/>
              <a:t>Each node collects messages from its </a:t>
            </a:r>
            <a:r>
              <a:rPr lang="en-US" dirty="0" err="1"/>
              <a:t>neighbours</a:t>
            </a:r>
            <a:r>
              <a:rPr lang="en-US" dirty="0"/>
              <a:t> and combines them.</a:t>
            </a:r>
          </a:p>
          <a:p>
            <a:r>
              <a:rPr lang="en-US" dirty="0"/>
              <a:t>Messages are weighted (by </a:t>
            </a:r>
            <a:r>
              <a:rPr lang="en-US" dirty="0" err="1"/>
              <a:t>normalised</a:t>
            </a:r>
            <a:r>
              <a:rPr lang="en-US" dirty="0"/>
              <a:t> adjacency or attention) and passed through a learnable transform.</a:t>
            </a:r>
          </a:p>
          <a:p>
            <a:r>
              <a:rPr lang="en-US" dirty="0"/>
              <a:t>Repeating this across layers allows information to propagate to distant nodes.</a:t>
            </a:r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4B5A39AB-E879-EB53-5761-123C405A0461}"/>
              </a:ext>
            </a:extLst>
          </p:cNvPr>
          <p:cNvSpPr/>
          <p:nvPr/>
        </p:nvSpPr>
        <p:spPr>
          <a:xfrm flipV="1">
            <a:off x="8061960" y="2470354"/>
            <a:ext cx="1207401" cy="111498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8A9FE98E-5B6E-BD4E-5B8F-CC4B11D0EC27}"/>
              </a:ext>
            </a:extLst>
          </p:cNvPr>
          <p:cNvSpPr/>
          <p:nvPr/>
        </p:nvSpPr>
        <p:spPr>
          <a:xfrm>
            <a:off x="9768840" y="2470354"/>
            <a:ext cx="1152833" cy="949799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C320D529-966A-64C0-6F0E-B4F57660F599}"/>
              </a:ext>
            </a:extLst>
          </p:cNvPr>
          <p:cNvSpPr/>
          <p:nvPr/>
        </p:nvSpPr>
        <p:spPr>
          <a:xfrm>
            <a:off x="11049000" y="4438774"/>
            <a:ext cx="0" cy="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FDA3F4A7-ACE3-51B6-0940-D2591C18B733}"/>
              </a:ext>
            </a:extLst>
          </p:cNvPr>
          <p:cNvSpPr/>
          <p:nvPr/>
        </p:nvSpPr>
        <p:spPr>
          <a:xfrm>
            <a:off x="7757160" y="3396554"/>
            <a:ext cx="609600" cy="6096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08E23373-4DC3-D868-031D-F06ABDB32251}"/>
              </a:ext>
            </a:extLst>
          </p:cNvPr>
          <p:cNvSpPr/>
          <p:nvPr/>
        </p:nvSpPr>
        <p:spPr>
          <a:xfrm>
            <a:off x="7757160" y="4067114"/>
            <a:ext cx="609600" cy="304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dirty="0">
                <a:solidFill>
                  <a:srgbClr val="000000"/>
                </a:solidFill>
              </a:rPr>
              <a:t>v0</a:t>
            </a:r>
            <a:endParaRPr lang="en-US" sz="160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91128E44-8BD7-8657-8350-2B8FDB25AF78}"/>
              </a:ext>
            </a:extLst>
          </p:cNvPr>
          <p:cNvSpPr/>
          <p:nvPr/>
        </p:nvSpPr>
        <p:spPr>
          <a:xfrm>
            <a:off x="9214793" y="2000374"/>
            <a:ext cx="609600" cy="6096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6007FB22-AEBC-53FC-5326-3F0F50905B94}"/>
              </a:ext>
            </a:extLst>
          </p:cNvPr>
          <p:cNvSpPr/>
          <p:nvPr/>
        </p:nvSpPr>
        <p:spPr>
          <a:xfrm>
            <a:off x="9214793" y="2667984"/>
            <a:ext cx="609600" cy="304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dirty="0">
                <a:solidFill>
                  <a:srgbClr val="000000"/>
                </a:solidFill>
              </a:rPr>
              <a:t>v1</a:t>
            </a:r>
            <a:endParaRPr lang="en-US" sz="1600" dirty="0"/>
          </a:p>
        </p:txBody>
      </p:sp>
      <p:sp>
        <p:nvSpPr>
          <p:cNvPr id="11" name="Shape 10">
            <a:extLst>
              <a:ext uri="{FF2B5EF4-FFF2-40B4-BE49-F238E27FC236}">
                <a16:creationId xmlns:a16="http://schemas.microsoft.com/office/drawing/2014/main" id="{F412D1AA-858F-31A8-382B-0373EDBD3C6B}"/>
              </a:ext>
            </a:extLst>
          </p:cNvPr>
          <p:cNvSpPr/>
          <p:nvPr/>
        </p:nvSpPr>
        <p:spPr>
          <a:xfrm>
            <a:off x="10744200" y="3396554"/>
            <a:ext cx="609600" cy="6096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 sz="2400"/>
          </a:p>
        </p:txBody>
      </p:sp>
      <p:sp>
        <p:nvSpPr>
          <p:cNvPr id="12" name="Text 11">
            <a:extLst>
              <a:ext uri="{FF2B5EF4-FFF2-40B4-BE49-F238E27FC236}">
                <a16:creationId xmlns:a16="http://schemas.microsoft.com/office/drawing/2014/main" id="{7948E014-EFA8-A5C1-5D49-854670DB44B2}"/>
              </a:ext>
            </a:extLst>
          </p:cNvPr>
          <p:cNvSpPr/>
          <p:nvPr/>
        </p:nvSpPr>
        <p:spPr>
          <a:xfrm>
            <a:off x="10744200" y="4067114"/>
            <a:ext cx="609600" cy="304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dirty="0">
                <a:solidFill>
                  <a:srgbClr val="000000"/>
                </a:solidFill>
              </a:rPr>
              <a:t>v2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90947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1162E-414C-5EFD-69B1-0E0BE84E7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Attention Networks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361513-A869-003B-9C7E-3F896885BF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Attention mechanism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i="1" dirty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IE" b="0" i="1" dirty="0" smtClean="0">
                              <a:latin typeface="Cambria Math" panose="02040503050406030204" pitchFamily="18" charset="0"/>
                            </a:rPr>
                            <m:t>(1)</m:t>
                          </m:r>
                        </m:sup>
                      </m:sSubSup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= 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_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l-GR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l-GR" i="1" dirty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IE" b="0" i="1" dirty="0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i="1" dirty="0" err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 dirty="0" err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i="1" dirty="0" err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Compute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i="1" dirty="0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in four steps:</a:t>
                </a:r>
              </a:p>
              <a:p>
                <a:r>
                  <a:rPr lang="en-US" dirty="0"/>
                  <a:t>Linear transform: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err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 dirty="0" err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Attention scores: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i="1" dirty="0" err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err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i="1" dirty="0" err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 [</m:t>
                    </m:r>
                    <m:sSub>
                      <m:sSubPr>
                        <m:ctrlPr>
                          <a:rPr lang="en-US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err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i="1" dirty="0" err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||</m:t>
                    </m:r>
                    <m:sSub>
                      <m:sSubPr>
                        <m:ctrlPr>
                          <a:rPr lang="en-US" i="1" dirty="0" err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err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i="1" dirty="0" err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Activation: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𝐿𝑒𝑎𝑘𝑦𝑅𝑒𝐿𝑈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 err="1"/>
                  <a:t>Softmax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i="1" dirty="0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=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𝑠𝑜𝑓𝑡𝑚𝑎𝑥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IE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B361513-A869-003B-9C7E-3F896885BF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68" t="-28659" b="-33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475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8240C-7CBE-51F6-09A0-2D01ED471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 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62D1A8-3883-5F4A-F715-BF2E0B28FEF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8276303" cy="4149290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l-GR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i="1" dirty="0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shows the importance of </a:t>
                </a:r>
                <a:r>
                  <a:rPr lang="en-US" dirty="0" err="1"/>
                  <a:t>neighbour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n-US" dirty="0"/>
                  <a:t> to node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Weighted sum produces new feature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IE" b="0" i="1" dirty="0" smtClean="0">
                            <a:latin typeface="Cambria Math" panose="02040503050406030204" pitchFamily="18" charset="0"/>
                          </a:rPr>
                          <m:t>(1)</m:t>
                        </m:r>
                      </m:sup>
                    </m:sSubSup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Attention allows the model to focus on influential </a:t>
                </a:r>
                <a:r>
                  <a:rPr lang="en-US" dirty="0" err="1"/>
                  <a:t>neighbours</a:t>
                </a:r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962D1A8-3883-5F4A-F715-BF2E0B28FEF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8276303" cy="4149290"/>
              </a:xfrm>
              <a:blipFill>
                <a:blip r:embed="rId2"/>
                <a:stretch>
                  <a:fillRect l="-1225" t="-21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0">
            <a:extLst>
              <a:ext uri="{FF2B5EF4-FFF2-40B4-BE49-F238E27FC236}">
                <a16:creationId xmlns:a16="http://schemas.microsoft.com/office/drawing/2014/main" id="{BED7EEFD-3CAE-FE49-25BF-8D72BC8902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1648873"/>
              </p:ext>
            </p:extLst>
          </p:nvPr>
        </p:nvGraphicFramePr>
        <p:xfrm>
          <a:off x="1562590" y="4095628"/>
          <a:ext cx="6827520" cy="1560576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726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014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Node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Neighbours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Weights α_{ij}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</a:rPr>
                        <a:t>h^{(1)}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14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v0, v1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0.378, 0.622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1.622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014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v0, v1, v2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0.186, 0.307, 0.506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2.320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014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v1, v2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0.378, 0.622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</a:rPr>
                        <a:t>2.622</a:t>
                      </a:r>
                      <a:endParaRPr lang="en-US" sz="1600" dirty="0"/>
                    </a:p>
                  </a:txBody>
                  <a:tcPr marL="121920" marR="121920" marT="60960" marB="6096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3802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imsir_template_2" id="{885FC850-5704-7C40-B0D5-B2BE1CAB90DE}" vid="{17F42F5C-6F7C-FD4F-918A-67665F080F4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474</TotalTime>
  <Words>1265</Words>
  <Application>Microsoft Macintosh PowerPoint</Application>
  <PresentationFormat>Widescreen</PresentationFormat>
  <Paragraphs>250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Arial</vt:lpstr>
      <vt:lpstr>Calibri</vt:lpstr>
      <vt:lpstr>Cambria Math</vt:lpstr>
      <vt:lpstr>Courier New</vt:lpstr>
      <vt:lpstr>Office Theme</vt:lpstr>
      <vt:lpstr>Class 7: Graph Neural Networks for Weather Forecasting</vt:lpstr>
      <vt:lpstr>Outline</vt:lpstr>
      <vt:lpstr>Motivation &amp; Recap: why graphs?</vt:lpstr>
      <vt:lpstr>Graph basics</vt:lpstr>
      <vt:lpstr>Graph propagation rule</vt:lpstr>
      <vt:lpstr>GNN example</vt:lpstr>
      <vt:lpstr>Message Passing and Intuition</vt:lpstr>
      <vt:lpstr>Graph Attention Networks</vt:lpstr>
      <vt:lpstr>GAT example</vt:lpstr>
      <vt:lpstr>GAT for Weather Applications</vt:lpstr>
      <vt:lpstr>Graph construction</vt:lpstr>
      <vt:lpstr>Sliding windows</vt:lpstr>
      <vt:lpstr>Manual implementation – forward pass</vt:lpstr>
      <vt:lpstr>Pytorch implementation</vt:lpstr>
      <vt:lpstr>Pytorch Results</vt:lpstr>
      <vt:lpstr>Hyper-parameter tuning</vt:lpstr>
      <vt:lpstr>Variants and extensions</vt:lpstr>
      <vt:lpstr>Challenges</vt:lpstr>
      <vt:lpstr>Practical tips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 Parnell</dc:creator>
  <cp:lastModifiedBy>Andrew Parnell</cp:lastModifiedBy>
  <cp:revision>86</cp:revision>
  <dcterms:created xsi:type="dcterms:W3CDTF">2025-09-24T09:34:21Z</dcterms:created>
  <dcterms:modified xsi:type="dcterms:W3CDTF">2025-09-29T14:11:51Z</dcterms:modified>
</cp:coreProperties>
</file>

<file path=docProps/thumbnail.jpeg>
</file>